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469" r:id="rId2"/>
    <p:sldId id="468" r:id="rId3"/>
    <p:sldId id="402" r:id="rId4"/>
    <p:sldId id="403" r:id="rId5"/>
    <p:sldId id="514" r:id="rId6"/>
    <p:sldId id="510" r:id="rId7"/>
    <p:sldId id="304" r:id="rId8"/>
    <p:sldId id="327" r:id="rId9"/>
    <p:sldId id="411" r:id="rId10"/>
    <p:sldId id="513" r:id="rId11"/>
    <p:sldId id="511" r:id="rId12"/>
    <p:sldId id="339" r:id="rId13"/>
    <p:sldId id="508" r:id="rId14"/>
    <p:sldId id="509" r:id="rId15"/>
    <p:sldId id="507" r:id="rId16"/>
    <p:sldId id="512" r:id="rId17"/>
    <p:sldId id="489" r:id="rId18"/>
    <p:sldId id="490" r:id="rId19"/>
    <p:sldId id="404" r:id="rId20"/>
    <p:sldId id="414" r:id="rId21"/>
    <p:sldId id="415" r:id="rId22"/>
    <p:sldId id="413" r:id="rId23"/>
    <p:sldId id="409" r:id="rId24"/>
    <p:sldId id="410" r:id="rId25"/>
    <p:sldId id="365" r:id="rId26"/>
    <p:sldId id="418" r:id="rId27"/>
    <p:sldId id="419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969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6421" autoAdjust="0"/>
  </p:normalViewPr>
  <p:slideViewPr>
    <p:cSldViewPr>
      <p:cViewPr varScale="1">
        <p:scale>
          <a:sx n="131" d="100"/>
          <a:sy n="131" d="100"/>
        </p:scale>
        <p:origin x="416" y="184"/>
      </p:cViewPr>
      <p:guideLst>
        <p:guide orient="horz" pos="2160"/>
        <p:guide pos="3969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3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21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22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23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24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25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26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27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4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7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8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9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1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12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19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20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10.emf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0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18" Type="http://schemas.openxmlformats.org/officeDocument/2006/relationships/image" Target="../media/image2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image" Target="../media/image5.emf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93E-257B-2145-8F36-EFD65AE1C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Transient flow to wells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C8C34-388B-3A4D-B10A-60C831757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2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B82EF3-2459-9D4C-9A34-8FD2425ACB87}"/>
              </a:ext>
            </a:extLst>
          </p:cNvPr>
          <p:cNvSpPr/>
          <p:nvPr/>
        </p:nvSpPr>
        <p:spPr>
          <a:xfrm>
            <a:off x="0" y="5273824"/>
            <a:ext cx="9144000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13F7A2-401E-884C-B01A-EFD63A2AF402}"/>
              </a:ext>
            </a:extLst>
          </p:cNvPr>
          <p:cNvSpPr/>
          <p:nvPr/>
        </p:nvSpPr>
        <p:spPr>
          <a:xfrm>
            <a:off x="0" y="1960180"/>
            <a:ext cx="9144000" cy="504056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CEBACA-3564-DA44-AD11-CB9DD71E8A9D}"/>
              </a:ext>
            </a:extLst>
          </p:cNvPr>
          <p:cNvGrpSpPr/>
          <p:nvPr/>
        </p:nvGrpSpPr>
        <p:grpSpPr>
          <a:xfrm>
            <a:off x="1413292" y="1864720"/>
            <a:ext cx="54098" cy="1181096"/>
            <a:chOff x="1745117" y="1912793"/>
            <a:chExt cx="54098" cy="11810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010DD9-99A2-6F46-A2CF-B58CA7831655}"/>
                </a:ext>
              </a:extLst>
            </p:cNvPr>
            <p:cNvSpPr/>
            <p:nvPr/>
          </p:nvSpPr>
          <p:spPr>
            <a:xfrm>
              <a:off x="1753496" y="1912793"/>
              <a:ext cx="45719" cy="118109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1D8A80-78B6-B84F-AC70-316F0149E262}"/>
                </a:ext>
              </a:extLst>
            </p:cNvPr>
            <p:cNvSpPr/>
            <p:nvPr/>
          </p:nvSpPr>
          <p:spPr>
            <a:xfrm>
              <a:off x="1745117" y="2852936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87AB2E-3DF2-CC48-9F8C-7F94A89F4BF2}"/>
              </a:ext>
            </a:extLst>
          </p:cNvPr>
          <p:cNvCxnSpPr>
            <a:cxnSpLocks/>
          </p:cNvCxnSpPr>
          <p:nvPr/>
        </p:nvCxnSpPr>
        <p:spPr>
          <a:xfrm>
            <a:off x="2153173" y="188640"/>
            <a:ext cx="15750" cy="594928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67B403-533C-2748-8AE0-9215271E79D0}"/>
              </a:ext>
            </a:extLst>
          </p:cNvPr>
          <p:cNvCxnSpPr>
            <a:cxnSpLocks/>
          </p:cNvCxnSpPr>
          <p:nvPr/>
        </p:nvCxnSpPr>
        <p:spPr>
          <a:xfrm>
            <a:off x="670990" y="5304975"/>
            <a:ext cx="13223" cy="143536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C63E50-1E5A-E044-9DC8-DCB4F7BF5440}"/>
              </a:ext>
            </a:extLst>
          </p:cNvPr>
          <p:cNvCxnSpPr>
            <a:cxnSpLocks/>
          </p:cNvCxnSpPr>
          <p:nvPr/>
        </p:nvCxnSpPr>
        <p:spPr>
          <a:xfrm>
            <a:off x="766610" y="1628800"/>
            <a:ext cx="73653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DF17657B-7D7F-D94F-966B-DB9A36F7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80" y="2180099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DEB9EDD-93D7-A145-AFAF-D71C68E9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47" y="1684193"/>
            <a:ext cx="241300" cy="2286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3CC3EF-4837-F24E-B199-A2790D10A67C}"/>
              </a:ext>
            </a:extLst>
          </p:cNvPr>
          <p:cNvCxnSpPr>
            <a:cxnSpLocks/>
          </p:cNvCxnSpPr>
          <p:nvPr/>
        </p:nvCxnSpPr>
        <p:spPr>
          <a:xfrm flipV="1">
            <a:off x="781607" y="878522"/>
            <a:ext cx="7863" cy="763352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CD0586D-CBAE-0E45-AB62-9268248CA313}"/>
              </a:ext>
            </a:extLst>
          </p:cNvPr>
          <p:cNvSpPr/>
          <p:nvPr/>
        </p:nvSpPr>
        <p:spPr>
          <a:xfrm>
            <a:off x="692593" y="1844823"/>
            <a:ext cx="156413" cy="158417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1E3654-093F-C247-973B-D29BF1DF8D1C}"/>
              </a:ext>
            </a:extLst>
          </p:cNvPr>
          <p:cNvSpPr/>
          <p:nvPr/>
        </p:nvSpPr>
        <p:spPr>
          <a:xfrm>
            <a:off x="684214" y="2450136"/>
            <a:ext cx="164792" cy="978864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8CB012-B187-EA44-8EF4-44FF7EADCD65}"/>
              </a:ext>
            </a:extLst>
          </p:cNvPr>
          <p:cNvGrpSpPr/>
          <p:nvPr/>
        </p:nvGrpSpPr>
        <p:grpSpPr>
          <a:xfrm>
            <a:off x="2452802" y="1864720"/>
            <a:ext cx="54098" cy="1181096"/>
            <a:chOff x="1745117" y="1912793"/>
            <a:chExt cx="54098" cy="118109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0E42C2-28CE-7E4F-A3B8-ABEDF0F303C9}"/>
                </a:ext>
              </a:extLst>
            </p:cNvPr>
            <p:cNvSpPr/>
            <p:nvPr/>
          </p:nvSpPr>
          <p:spPr>
            <a:xfrm>
              <a:off x="1753496" y="1912793"/>
              <a:ext cx="45719" cy="118109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81E4FF-572E-2846-9785-3BF02A5A7ABD}"/>
                </a:ext>
              </a:extLst>
            </p:cNvPr>
            <p:cNvSpPr/>
            <p:nvPr/>
          </p:nvSpPr>
          <p:spPr>
            <a:xfrm>
              <a:off x="1745117" y="2852936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174D2B-F09D-D443-9227-8DD89D9942CE}"/>
              </a:ext>
            </a:extLst>
          </p:cNvPr>
          <p:cNvGrpSpPr/>
          <p:nvPr/>
        </p:nvGrpSpPr>
        <p:grpSpPr>
          <a:xfrm>
            <a:off x="4118375" y="1840157"/>
            <a:ext cx="54098" cy="1181096"/>
            <a:chOff x="1745117" y="1912793"/>
            <a:chExt cx="54098" cy="11810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513D519-DF3C-D444-BA91-4FEA0D3C8220}"/>
                </a:ext>
              </a:extLst>
            </p:cNvPr>
            <p:cNvSpPr/>
            <p:nvPr/>
          </p:nvSpPr>
          <p:spPr>
            <a:xfrm>
              <a:off x="1753496" y="1912793"/>
              <a:ext cx="45719" cy="118109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F931137-7210-654E-AD40-701039D80426}"/>
                </a:ext>
              </a:extLst>
            </p:cNvPr>
            <p:cNvSpPr/>
            <p:nvPr/>
          </p:nvSpPr>
          <p:spPr>
            <a:xfrm>
              <a:off x="1745117" y="2852936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EB1D11F-8ED0-0645-8AF3-545D59091A19}"/>
              </a:ext>
            </a:extLst>
          </p:cNvPr>
          <p:cNvGrpSpPr/>
          <p:nvPr/>
        </p:nvGrpSpPr>
        <p:grpSpPr>
          <a:xfrm>
            <a:off x="6900893" y="1857822"/>
            <a:ext cx="54098" cy="1181096"/>
            <a:chOff x="1745117" y="1912793"/>
            <a:chExt cx="54098" cy="11810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41623E-BBE7-5642-A1B2-D535CB74E806}"/>
                </a:ext>
              </a:extLst>
            </p:cNvPr>
            <p:cNvSpPr/>
            <p:nvPr/>
          </p:nvSpPr>
          <p:spPr>
            <a:xfrm>
              <a:off x="1753496" y="1912793"/>
              <a:ext cx="45719" cy="118109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5C2C756-CAD7-7A43-8C26-7221691571EC}"/>
                </a:ext>
              </a:extLst>
            </p:cNvPr>
            <p:cNvSpPr/>
            <p:nvPr/>
          </p:nvSpPr>
          <p:spPr>
            <a:xfrm>
              <a:off x="1745117" y="2852936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BA9583-4134-D048-B369-FE6CC6702B60}"/>
              </a:ext>
            </a:extLst>
          </p:cNvPr>
          <p:cNvGrpSpPr/>
          <p:nvPr/>
        </p:nvGrpSpPr>
        <p:grpSpPr>
          <a:xfrm>
            <a:off x="7897517" y="1858915"/>
            <a:ext cx="54098" cy="1181096"/>
            <a:chOff x="1745117" y="1912793"/>
            <a:chExt cx="54098" cy="11810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C97C552-0AF0-F049-83C0-72FBF979430F}"/>
                </a:ext>
              </a:extLst>
            </p:cNvPr>
            <p:cNvSpPr/>
            <p:nvPr/>
          </p:nvSpPr>
          <p:spPr>
            <a:xfrm>
              <a:off x="1753496" y="1912793"/>
              <a:ext cx="45719" cy="118109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C529AB5-8CA8-A84D-A530-C4EDF8472282}"/>
                </a:ext>
              </a:extLst>
            </p:cNvPr>
            <p:cNvSpPr/>
            <p:nvPr/>
          </p:nvSpPr>
          <p:spPr>
            <a:xfrm>
              <a:off x="1745117" y="2852936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2616D38B-5E87-4B4A-86AE-D6A225E3BB12}"/>
              </a:ext>
            </a:extLst>
          </p:cNvPr>
          <p:cNvSpPr/>
          <p:nvPr/>
        </p:nvSpPr>
        <p:spPr>
          <a:xfrm>
            <a:off x="6433034" y="1781108"/>
            <a:ext cx="79744" cy="416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14EEB12-633C-3540-8642-C8A17F9F0807}"/>
              </a:ext>
            </a:extLst>
          </p:cNvPr>
          <p:cNvSpPr/>
          <p:nvPr/>
        </p:nvSpPr>
        <p:spPr>
          <a:xfrm>
            <a:off x="7471839" y="1791422"/>
            <a:ext cx="79744" cy="416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473105-1DEC-7B46-A45A-C83B64797D5F}"/>
              </a:ext>
            </a:extLst>
          </p:cNvPr>
          <p:cNvCxnSpPr>
            <a:cxnSpLocks/>
          </p:cNvCxnSpPr>
          <p:nvPr/>
        </p:nvCxnSpPr>
        <p:spPr>
          <a:xfrm>
            <a:off x="6433034" y="1791421"/>
            <a:ext cx="0" cy="4168147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9F437E4-491E-0943-A5B3-2E6304FF2B93}"/>
              </a:ext>
            </a:extLst>
          </p:cNvPr>
          <p:cNvCxnSpPr>
            <a:cxnSpLocks/>
          </p:cNvCxnSpPr>
          <p:nvPr/>
        </p:nvCxnSpPr>
        <p:spPr>
          <a:xfrm>
            <a:off x="6512778" y="1798493"/>
            <a:ext cx="0" cy="4168147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F923FB5-4E8C-744E-BE03-6AFF4D50D480}"/>
              </a:ext>
            </a:extLst>
          </p:cNvPr>
          <p:cNvCxnSpPr>
            <a:cxnSpLocks/>
          </p:cNvCxnSpPr>
          <p:nvPr/>
        </p:nvCxnSpPr>
        <p:spPr>
          <a:xfrm>
            <a:off x="7471839" y="1798493"/>
            <a:ext cx="0" cy="4168147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664A65B-D72D-5B42-851F-5D0CF8F9953E}"/>
              </a:ext>
            </a:extLst>
          </p:cNvPr>
          <p:cNvCxnSpPr>
            <a:cxnSpLocks/>
          </p:cNvCxnSpPr>
          <p:nvPr/>
        </p:nvCxnSpPr>
        <p:spPr>
          <a:xfrm>
            <a:off x="7551583" y="1798493"/>
            <a:ext cx="0" cy="4168147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8D1131-5839-DA4F-921B-29BF60CE7B18}"/>
              </a:ext>
            </a:extLst>
          </p:cNvPr>
          <p:cNvGrpSpPr/>
          <p:nvPr/>
        </p:nvGrpSpPr>
        <p:grpSpPr>
          <a:xfrm>
            <a:off x="1471905" y="1864720"/>
            <a:ext cx="54098" cy="2981505"/>
            <a:chOff x="1471905" y="1864720"/>
            <a:chExt cx="54098" cy="298150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07DADB2-B058-A74B-9FA6-F676704C6E6A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4B46BE1-B8B4-7242-921E-44BD0C13234D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DD6479F-CF89-3445-89BE-C372D7044060}"/>
              </a:ext>
            </a:extLst>
          </p:cNvPr>
          <p:cNvGrpSpPr/>
          <p:nvPr/>
        </p:nvGrpSpPr>
        <p:grpSpPr>
          <a:xfrm>
            <a:off x="2529497" y="1864720"/>
            <a:ext cx="54098" cy="2981505"/>
            <a:chOff x="1471905" y="1864720"/>
            <a:chExt cx="54098" cy="298150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E9B3339-CE47-204B-870B-9559D55C29AA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A5A4573-C032-4246-B2DD-163D985779BF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41AE2A-DDB0-6141-BB0C-3FA223C1768E}"/>
              </a:ext>
            </a:extLst>
          </p:cNvPr>
          <p:cNvGrpSpPr/>
          <p:nvPr/>
        </p:nvGrpSpPr>
        <p:grpSpPr>
          <a:xfrm>
            <a:off x="4195907" y="1840156"/>
            <a:ext cx="54098" cy="2981505"/>
            <a:chOff x="1471905" y="1864720"/>
            <a:chExt cx="54098" cy="2981505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3D7C79-4455-A14F-B94B-326ED9A7A3D2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55AD73D-46CA-0E49-9036-C280913E79F3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82219F7-CA47-0340-BA3A-38E0B41D7879}"/>
              </a:ext>
            </a:extLst>
          </p:cNvPr>
          <p:cNvGrpSpPr/>
          <p:nvPr/>
        </p:nvGrpSpPr>
        <p:grpSpPr>
          <a:xfrm>
            <a:off x="6964350" y="1861678"/>
            <a:ext cx="54098" cy="2981505"/>
            <a:chOff x="1471905" y="1864720"/>
            <a:chExt cx="54098" cy="2981505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5311870-FEB6-2D4B-B5CE-995FEEB28348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3A805AC-B2E9-EF49-8127-45F224BC9542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3CA97F3-D61D-2E40-A7ED-17D0884D0881}"/>
              </a:ext>
            </a:extLst>
          </p:cNvPr>
          <p:cNvGrpSpPr/>
          <p:nvPr/>
        </p:nvGrpSpPr>
        <p:grpSpPr>
          <a:xfrm>
            <a:off x="7950459" y="1857822"/>
            <a:ext cx="54098" cy="2981505"/>
            <a:chOff x="1471905" y="1864720"/>
            <a:chExt cx="54098" cy="2981505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B3BA71B-CBC1-6141-BEFF-B84462636A86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FCB05E7-21BB-F84E-B311-8F0561AAAE77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69CFA6C-FD54-3F4F-9419-75624E545630}"/>
              </a:ext>
            </a:extLst>
          </p:cNvPr>
          <p:cNvCxnSpPr>
            <a:cxnSpLocks/>
          </p:cNvCxnSpPr>
          <p:nvPr/>
        </p:nvCxnSpPr>
        <p:spPr>
          <a:xfrm flipV="1">
            <a:off x="789470" y="1552986"/>
            <a:ext cx="1717430" cy="380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A7EBF9C-63ED-D64B-9B55-AEDA6AAA1917}"/>
              </a:ext>
            </a:extLst>
          </p:cNvPr>
          <p:cNvCxnSpPr>
            <a:cxnSpLocks/>
          </p:cNvCxnSpPr>
          <p:nvPr/>
        </p:nvCxnSpPr>
        <p:spPr>
          <a:xfrm>
            <a:off x="789470" y="1457400"/>
            <a:ext cx="338300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9D3176A-B6CB-5B40-A9A6-FC0F7E04CB59}"/>
              </a:ext>
            </a:extLst>
          </p:cNvPr>
          <p:cNvCxnSpPr>
            <a:cxnSpLocks/>
          </p:cNvCxnSpPr>
          <p:nvPr/>
        </p:nvCxnSpPr>
        <p:spPr>
          <a:xfrm>
            <a:off x="789470" y="1361428"/>
            <a:ext cx="613514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D3393FA-118B-2347-AC5E-C510F7BE0426}"/>
              </a:ext>
            </a:extLst>
          </p:cNvPr>
          <p:cNvCxnSpPr>
            <a:cxnSpLocks/>
          </p:cNvCxnSpPr>
          <p:nvPr/>
        </p:nvCxnSpPr>
        <p:spPr>
          <a:xfrm>
            <a:off x="789470" y="1255285"/>
            <a:ext cx="7191377" cy="1017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120363-EF54-DD4C-8292-5781F073D7B9}"/>
              </a:ext>
            </a:extLst>
          </p:cNvPr>
          <p:cNvCxnSpPr>
            <a:cxnSpLocks/>
          </p:cNvCxnSpPr>
          <p:nvPr/>
        </p:nvCxnSpPr>
        <p:spPr>
          <a:xfrm flipV="1">
            <a:off x="179512" y="2473183"/>
            <a:ext cx="0" cy="280064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2F3DD5F-4A8D-1542-8950-AEF59D9D2BEF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766610" y="3429000"/>
            <a:ext cx="10560" cy="182617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65EF1C1-CFD0-F540-BC66-484AD0C1C7B6}"/>
              </a:ext>
            </a:extLst>
          </p:cNvPr>
          <p:cNvCxnSpPr>
            <a:cxnSpLocks/>
          </p:cNvCxnSpPr>
          <p:nvPr/>
        </p:nvCxnSpPr>
        <p:spPr>
          <a:xfrm flipV="1">
            <a:off x="2933963" y="4722706"/>
            <a:ext cx="0" cy="53115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2909A40-9C95-FD41-AB73-99F125627198}"/>
              </a:ext>
            </a:extLst>
          </p:cNvPr>
          <p:cNvCxnSpPr>
            <a:cxnSpLocks/>
          </p:cNvCxnSpPr>
          <p:nvPr/>
        </p:nvCxnSpPr>
        <p:spPr>
          <a:xfrm flipV="1">
            <a:off x="3059832" y="2918441"/>
            <a:ext cx="0" cy="235538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AF95E9D-CB11-DE4B-9EB8-C528DA0B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086" y="1165872"/>
            <a:ext cx="508000" cy="15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83A0D2-5A8E-BB48-A1F2-D8317A522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471" y="1316910"/>
            <a:ext cx="508000" cy="15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A3BF00-1F7A-1A40-AACE-5C53267DC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527" y="1400586"/>
            <a:ext cx="406400" cy="15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27C2C26-C3AA-E844-ACCA-5C973D43E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097" y="1488632"/>
            <a:ext cx="406400" cy="15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9CD72B-3842-AD46-B9FB-0BED6E750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2197" y="1573268"/>
            <a:ext cx="406400" cy="152400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1682BDC-05C9-7542-975B-8ECFD9C11FD1}"/>
              </a:ext>
            </a:extLst>
          </p:cNvPr>
          <p:cNvGrpSpPr/>
          <p:nvPr/>
        </p:nvGrpSpPr>
        <p:grpSpPr>
          <a:xfrm>
            <a:off x="853689" y="1840157"/>
            <a:ext cx="54098" cy="2981505"/>
            <a:chOff x="1471905" y="1864720"/>
            <a:chExt cx="54098" cy="2981505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D5A339E-98C2-6543-A2F4-6D432C89C32A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CB2E3D4-5467-5345-8043-8E67F76B42A4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A4FA75E4-4B1A-4A43-B652-0B871FE9E3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9297" y="4941168"/>
            <a:ext cx="406400" cy="152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ED5A2F64-0078-544E-90A6-190541C4C2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8411" y="3799294"/>
            <a:ext cx="406400" cy="152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9549F2E2-C593-A344-B9D9-3B8EAECDD6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6621" y="3928654"/>
            <a:ext cx="419100" cy="152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4460C5ED-1601-9C47-B8FC-C448C8D237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95" y="3712781"/>
            <a:ext cx="406400" cy="1524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80F48ED-3CBC-5A44-A53E-D59FE4215A47}"/>
              </a:ext>
            </a:extLst>
          </p:cNvPr>
          <p:cNvCxnSpPr>
            <a:cxnSpLocks/>
          </p:cNvCxnSpPr>
          <p:nvPr/>
        </p:nvCxnSpPr>
        <p:spPr>
          <a:xfrm>
            <a:off x="1059183" y="2900776"/>
            <a:ext cx="740124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225595B-83AC-9A4E-BCF6-E24A1FAEE0D9}"/>
              </a:ext>
            </a:extLst>
          </p:cNvPr>
          <p:cNvCxnSpPr>
            <a:cxnSpLocks/>
          </p:cNvCxnSpPr>
          <p:nvPr/>
        </p:nvCxnSpPr>
        <p:spPr>
          <a:xfrm>
            <a:off x="849006" y="4712986"/>
            <a:ext cx="740124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A875D582-94E0-DA43-A2A4-EA913D540C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472" y="523404"/>
            <a:ext cx="1346200" cy="2413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9163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A74C-2817-6A44-8C23-55D93D0A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806824"/>
          </a:xfrm>
        </p:spPr>
        <p:txBody>
          <a:bodyPr/>
          <a:lstStyle/>
          <a:p>
            <a:r>
              <a:rPr lang="en-NL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8D3E1-01AF-B248-9B1D-092A072D7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Drawdown by for wells in a square with sides of L = 1 km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5CECC-7DF6-F944-A7FA-B7BDF0C4C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F</a:t>
            </a:r>
            <a:r>
              <a:rPr lang="en-NL" dirty="0"/>
              <a:t>irst well starts at t=0 d</a:t>
            </a:r>
          </a:p>
          <a:p>
            <a:r>
              <a:rPr lang="en-NL" dirty="0"/>
              <a:t>Second wel at t = 365 d</a:t>
            </a:r>
          </a:p>
          <a:p>
            <a:r>
              <a:rPr lang="en-NL" dirty="0"/>
              <a:t>Third well at t = 730 d</a:t>
            </a:r>
          </a:p>
          <a:p>
            <a:r>
              <a:rPr lang="en-NL" dirty="0"/>
              <a:t>Fourth well at 1095 d</a:t>
            </a:r>
          </a:p>
          <a:p>
            <a:r>
              <a:rPr lang="en-NL" dirty="0"/>
              <a:t>kD = 600 m2/d</a:t>
            </a:r>
          </a:p>
          <a:p>
            <a:r>
              <a:rPr lang="en-NL" dirty="0"/>
              <a:t>Sy = 0.24</a:t>
            </a:r>
          </a:p>
          <a:p>
            <a:r>
              <a:rPr lang="en-NL" dirty="0"/>
              <a:t>Q = 14400 m3/d</a:t>
            </a:r>
          </a:p>
          <a:p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5F7A5-6631-2A44-9C93-B9D90589B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Task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95D44-96C8-A547-82EE-12D12C557E0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NL" dirty="0"/>
              <a:t>Compute and show the drawdown in the center of the square as a function of time up to t=10 years.</a:t>
            </a:r>
          </a:p>
          <a:p>
            <a:r>
              <a:rPr lang="en-NL" dirty="0"/>
              <a:t>Compute and show the drawdown on a grid as contour lines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9311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0691AA47-EC01-184A-B2F3-7912D5A8DD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5735" y="1341438"/>
            <a:ext cx="1" cy="35274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6F9D9-28B3-024C-AF27-942FF1C5093A}"/>
              </a:ext>
            </a:extLst>
          </p:cNvPr>
          <p:cNvSpPr txBox="1"/>
          <p:nvPr/>
        </p:nvSpPr>
        <p:spPr>
          <a:xfrm>
            <a:off x="1632863" y="2750241"/>
            <a:ext cx="86914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sz="1600" dirty="0"/>
              <a:t>1000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DD38D-3394-214D-838E-F2DE252AD144}"/>
              </a:ext>
            </a:extLst>
          </p:cNvPr>
          <p:cNvSpPr txBox="1"/>
          <p:nvPr/>
        </p:nvSpPr>
        <p:spPr>
          <a:xfrm>
            <a:off x="4005827" y="5342510"/>
            <a:ext cx="86914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sz="1600" dirty="0"/>
              <a:t>1000 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8344A0-7D61-E34D-854C-1440A5C37E0A}"/>
              </a:ext>
            </a:extLst>
          </p:cNvPr>
          <p:cNvSpPr txBox="1"/>
          <p:nvPr/>
        </p:nvSpPr>
        <p:spPr>
          <a:xfrm>
            <a:off x="2502012" y="958463"/>
            <a:ext cx="21055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/>
              <a:t>Well1 (14400 m</a:t>
            </a:r>
            <a:r>
              <a:rPr lang="en-GB" sz="1200" baseline="30000" dirty="0"/>
              <a:t>3</a:t>
            </a:r>
            <a:r>
              <a:rPr lang="en-GB" sz="1200" dirty="0"/>
              <a:t>/d from t=0)</a:t>
            </a:r>
            <a:endParaRPr lang="en-NL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83A7B-A046-2248-8B4E-6CC65C6444A6}"/>
              </a:ext>
            </a:extLst>
          </p:cNvPr>
          <p:cNvSpPr txBox="1"/>
          <p:nvPr/>
        </p:nvSpPr>
        <p:spPr>
          <a:xfrm>
            <a:off x="6012160" y="982663"/>
            <a:ext cx="24036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/>
              <a:t>Well2 (14400 m</a:t>
            </a:r>
            <a:r>
              <a:rPr lang="en-GB" sz="1200" baseline="30000" dirty="0"/>
              <a:t>3</a:t>
            </a:r>
            <a:r>
              <a:rPr lang="en-GB" sz="1200" dirty="0"/>
              <a:t>/d from t=365 d)</a:t>
            </a:r>
            <a:endParaRPr lang="en-NL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CBF0CC-3B26-BC4D-A0B7-A74DB26D3204}"/>
              </a:ext>
            </a:extLst>
          </p:cNvPr>
          <p:cNvSpPr txBox="1"/>
          <p:nvPr/>
        </p:nvSpPr>
        <p:spPr>
          <a:xfrm>
            <a:off x="5652120" y="4967187"/>
            <a:ext cx="24036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/>
              <a:t>Well3 (14400 m</a:t>
            </a:r>
            <a:r>
              <a:rPr lang="en-GB" sz="1200" baseline="30000" dirty="0"/>
              <a:t>3</a:t>
            </a:r>
            <a:r>
              <a:rPr lang="en-GB" sz="1200" dirty="0"/>
              <a:t>/d from t=730 d)</a:t>
            </a:r>
            <a:endParaRPr lang="en-NL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32C73A-5303-364C-8BD6-81B5B50B566F}"/>
              </a:ext>
            </a:extLst>
          </p:cNvPr>
          <p:cNvSpPr txBox="1"/>
          <p:nvPr/>
        </p:nvSpPr>
        <p:spPr>
          <a:xfrm>
            <a:off x="1088210" y="4987360"/>
            <a:ext cx="24886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/>
              <a:t>Well4 (14400 m</a:t>
            </a:r>
            <a:r>
              <a:rPr lang="en-GB" sz="1200" baseline="30000" dirty="0"/>
              <a:t>3</a:t>
            </a:r>
            <a:r>
              <a:rPr lang="en-GB" sz="1200" dirty="0"/>
              <a:t>/d from t=1095 d)</a:t>
            </a:r>
            <a:endParaRPr lang="en-NL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54" name="Picture 2">
            <a:extLst>
              <a:ext uri="{FF2B5EF4-FFF2-40B4-BE49-F238E27FC236}">
                <a16:creationId xmlns:a16="http://schemas.microsoft.com/office/drawing/2014/main" id="{6DFC035F-53A4-2746-83A5-38F4203B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" y="1988840"/>
            <a:ext cx="9144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E83661-ABCE-824B-BD9C-EBCF168A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Drawdown in the center of the square over time</a:t>
            </a:r>
          </a:p>
        </p:txBody>
      </p:sp>
    </p:spTree>
    <p:extLst>
      <p:ext uri="{BB962C8B-B14F-4D97-AF65-F5344CB8AC3E}">
        <p14:creationId xmlns:p14="http://schemas.microsoft.com/office/powerpoint/2010/main" val="400606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78" name="Picture 2">
            <a:extLst>
              <a:ext uri="{FF2B5EF4-FFF2-40B4-BE49-F238E27FC236}">
                <a16:creationId xmlns:a16="http://schemas.microsoft.com/office/drawing/2014/main" id="{4784571B-EB89-664A-A4CC-936DC43FA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79400"/>
            <a:ext cx="8178800" cy="62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F9396-DEAC-BD47-925E-77261B7E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871700" y="3032956"/>
            <a:ext cx="5760640" cy="648072"/>
          </a:xfrm>
        </p:spPr>
        <p:txBody>
          <a:bodyPr/>
          <a:lstStyle/>
          <a:p>
            <a:r>
              <a:rPr lang="en-NL" sz="2800" dirty="0"/>
              <a:t>Drawdown contours</a:t>
            </a:r>
          </a:p>
        </p:txBody>
      </p:sp>
    </p:spTree>
    <p:extLst>
      <p:ext uri="{BB962C8B-B14F-4D97-AF65-F5344CB8AC3E}">
        <p14:creationId xmlns:p14="http://schemas.microsoft.com/office/powerpoint/2010/main" val="213543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38829-2573-CD48-821E-CAB01EFEA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5435"/>
            <a:ext cx="8390706" cy="67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35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A771-677F-F949-8D77-DF80B965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806824"/>
          </a:xfrm>
        </p:spPr>
        <p:txBody>
          <a:bodyPr/>
          <a:lstStyle/>
          <a:p>
            <a:r>
              <a:rPr lang="en-NL" dirty="0"/>
              <a:t>Excercise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5091B-0ADC-C440-A146-27CDA99EF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Properties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6BE-925F-AA4C-A48E-297D9DCC45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NL" dirty="0"/>
              <a:t>5 wells in a row at x=0 and </a:t>
            </a:r>
            <a:r>
              <a:rPr lang="en-NL" i="1" dirty="0"/>
              <a:t>y</a:t>
            </a:r>
            <a:r>
              <a:rPr lang="en-NL" dirty="0"/>
              <a:t> = [-180, -80, 0, 80, 160] m extracting 240 m3/d each.</a:t>
            </a:r>
          </a:p>
          <a:p>
            <a:r>
              <a:rPr lang="en-NL" i="1" dirty="0"/>
              <a:t>kD</a:t>
            </a:r>
            <a:r>
              <a:rPr lang="en-NL" dirty="0"/>
              <a:t> = 600 m</a:t>
            </a:r>
            <a:r>
              <a:rPr lang="en-NL" baseline="30000" dirty="0"/>
              <a:t>2</a:t>
            </a:r>
            <a:r>
              <a:rPr lang="en-NL" dirty="0"/>
              <a:t>/d</a:t>
            </a:r>
          </a:p>
          <a:p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= 0.22</a:t>
            </a:r>
          </a:p>
          <a:p>
            <a:r>
              <a:rPr lang="en-GB" i="1" dirty="0"/>
              <a:t>c</a:t>
            </a:r>
            <a:r>
              <a:rPr lang="en-GB" dirty="0"/>
              <a:t> = 200 d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0D17C-708F-9B4F-84D5-E24FFD111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Task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A5F43-2DC5-064B-B00F-FDD76F1668E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NL" dirty="0"/>
              <a:t>Compute the drawdown along the xaxis (</a:t>
            </a:r>
            <a:r>
              <a:rPr lang="en-NL" i="1" dirty="0"/>
              <a:t>y</a:t>
            </a:r>
            <a:r>
              <a:rPr lang="en-NL" dirty="0"/>
              <a:t>=0) for several times up to 1000 d</a:t>
            </a:r>
          </a:p>
          <a:p>
            <a:r>
              <a:rPr lang="en-GB" dirty="0"/>
              <a:t>F</a:t>
            </a:r>
            <a:r>
              <a:rPr lang="en-NL" dirty="0"/>
              <a:t>irst using Theis drawdown</a:t>
            </a:r>
          </a:p>
          <a:p>
            <a:r>
              <a:rPr lang="en-NL" dirty="0"/>
              <a:t>Second using Hantush</a:t>
            </a:r>
          </a:p>
        </p:txBody>
      </p:sp>
    </p:spTree>
    <p:extLst>
      <p:ext uri="{BB962C8B-B14F-4D97-AF65-F5344CB8AC3E}">
        <p14:creationId xmlns:p14="http://schemas.microsoft.com/office/powerpoint/2010/main" val="420636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ient_Theis_animation" descr="Transient_Theis_animation">
            <a:hlinkClick r:id="" action="ppaction://media"/>
            <a:extLst>
              <a:ext uri="{FF2B5EF4-FFF2-40B4-BE49-F238E27FC236}">
                <a16:creationId xmlns:a16="http://schemas.microsoft.com/office/drawing/2014/main" id="{446CFEE8-66D2-FF49-890F-4FFA52591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0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ient_Hantush_animation" descr="Transient_Hantush_animation">
            <a:hlinkClick r:id="" action="ppaction://media"/>
            <a:extLst>
              <a:ext uri="{FF2B5EF4-FFF2-40B4-BE49-F238E27FC236}">
                <a16:creationId xmlns:a16="http://schemas.microsoft.com/office/drawing/2014/main" id="{FDAA7FDA-D9BD-B349-AADC-8299DC8432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476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atwargat%20Indai%20WaterWell%20NRC030621">
            <a:extLst>
              <a:ext uri="{FF2B5EF4-FFF2-40B4-BE49-F238E27FC236}">
                <a16:creationId xmlns:a16="http://schemas.microsoft.com/office/drawing/2014/main" id="{C2B0B6CF-DF4C-8049-BF5E-5F110C20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56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194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B8EF-8D33-CE47-B006-74CE5C5C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Governing partial differential equation</a:t>
            </a:r>
          </a:p>
        </p:txBody>
      </p:sp>
    </p:spTree>
    <p:extLst>
      <p:ext uri="{BB962C8B-B14F-4D97-AF65-F5344CB8AC3E}">
        <p14:creationId xmlns:p14="http://schemas.microsoft.com/office/powerpoint/2010/main" val="479380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B82EF3-2459-9D4C-9A34-8FD2425ACB87}"/>
              </a:ext>
            </a:extLst>
          </p:cNvPr>
          <p:cNvSpPr/>
          <p:nvPr/>
        </p:nvSpPr>
        <p:spPr>
          <a:xfrm>
            <a:off x="0" y="5273824"/>
            <a:ext cx="9144000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13F7A2-401E-884C-B01A-EFD63A2AF402}"/>
              </a:ext>
            </a:extLst>
          </p:cNvPr>
          <p:cNvSpPr/>
          <p:nvPr/>
        </p:nvSpPr>
        <p:spPr>
          <a:xfrm>
            <a:off x="0" y="1960180"/>
            <a:ext cx="9144000" cy="504056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10DD9-99A2-6F46-A2CF-B58CA7831655}"/>
              </a:ext>
            </a:extLst>
          </p:cNvPr>
          <p:cNvSpPr/>
          <p:nvPr/>
        </p:nvSpPr>
        <p:spPr>
          <a:xfrm>
            <a:off x="683568" y="881336"/>
            <a:ext cx="576064" cy="439248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D8A80-78B6-B84F-AC70-316F0149E262}"/>
              </a:ext>
            </a:extLst>
          </p:cNvPr>
          <p:cNvSpPr/>
          <p:nvPr/>
        </p:nvSpPr>
        <p:spPr>
          <a:xfrm>
            <a:off x="683568" y="2464236"/>
            <a:ext cx="576064" cy="2819730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B02E8-4C4D-9546-B9C4-E3575D268B72}"/>
              </a:ext>
            </a:extLst>
          </p:cNvPr>
          <p:cNvCxnSpPr>
            <a:cxnSpLocks/>
          </p:cNvCxnSpPr>
          <p:nvPr/>
        </p:nvCxnSpPr>
        <p:spPr>
          <a:xfrm>
            <a:off x="0" y="102535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7818F7-ADEC-8C49-98DC-F3087C52D42B}"/>
              </a:ext>
            </a:extLst>
          </p:cNvPr>
          <p:cNvCxnSpPr>
            <a:cxnSpLocks/>
          </p:cNvCxnSpPr>
          <p:nvPr/>
        </p:nvCxnSpPr>
        <p:spPr>
          <a:xfrm>
            <a:off x="683568" y="1673424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7D412C6B-C78C-FF40-BB57-3982C69FE010}"/>
              </a:ext>
            </a:extLst>
          </p:cNvPr>
          <p:cNvSpPr/>
          <p:nvPr/>
        </p:nvSpPr>
        <p:spPr>
          <a:xfrm>
            <a:off x="1272209" y="1162675"/>
            <a:ext cx="7881730" cy="506895"/>
          </a:xfrm>
          <a:custGeom>
            <a:avLst/>
            <a:gdLst>
              <a:gd name="connsiteX0" fmla="*/ 0 w 7881730"/>
              <a:gd name="connsiteY0" fmla="*/ 506895 h 506895"/>
              <a:gd name="connsiteX1" fmla="*/ 4532243 w 7881730"/>
              <a:gd name="connsiteY1" fmla="*/ 298174 h 506895"/>
              <a:gd name="connsiteX2" fmla="*/ 7881730 w 7881730"/>
              <a:gd name="connsiteY2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13364 h 513364"/>
              <a:gd name="connsiteX1" fmla="*/ 7881730 w 7881730"/>
              <a:gd name="connsiteY1" fmla="*/ 6469 h 513364"/>
              <a:gd name="connsiteX0" fmla="*/ 0 w 7881730"/>
              <a:gd name="connsiteY0" fmla="*/ 506895 h 506895"/>
              <a:gd name="connsiteX1" fmla="*/ 7881730 w 7881730"/>
              <a:gd name="connsiteY1" fmla="*/ 0 h 5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1730" h="506895">
                <a:moveTo>
                  <a:pt x="0" y="506895"/>
                </a:moveTo>
                <a:cubicBezTo>
                  <a:pt x="897835" y="39756"/>
                  <a:pt x="5045766" y="49695"/>
                  <a:pt x="7881730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DF70265-66D4-5B42-AC3A-CBCE7D24CF7B}"/>
              </a:ext>
            </a:extLst>
          </p:cNvPr>
          <p:cNvSpPr/>
          <p:nvPr/>
        </p:nvSpPr>
        <p:spPr>
          <a:xfrm flipH="1">
            <a:off x="0" y="1457400"/>
            <a:ext cx="670990" cy="216024"/>
          </a:xfrm>
          <a:custGeom>
            <a:avLst/>
            <a:gdLst>
              <a:gd name="connsiteX0" fmla="*/ 0 w 7881730"/>
              <a:gd name="connsiteY0" fmla="*/ 506895 h 506895"/>
              <a:gd name="connsiteX1" fmla="*/ 4532243 w 7881730"/>
              <a:gd name="connsiteY1" fmla="*/ 298174 h 506895"/>
              <a:gd name="connsiteX2" fmla="*/ 7881730 w 7881730"/>
              <a:gd name="connsiteY2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13364 h 513364"/>
              <a:gd name="connsiteX1" fmla="*/ 7881730 w 7881730"/>
              <a:gd name="connsiteY1" fmla="*/ 6469 h 513364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1730" h="506895">
                <a:moveTo>
                  <a:pt x="0" y="506895"/>
                </a:moveTo>
                <a:cubicBezTo>
                  <a:pt x="1948578" y="109721"/>
                  <a:pt x="5045766" y="49695"/>
                  <a:pt x="7881730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87AB2E-3DF2-CC48-9F8C-7F94A89F4BF2}"/>
              </a:ext>
            </a:extLst>
          </p:cNvPr>
          <p:cNvCxnSpPr>
            <a:cxnSpLocks/>
          </p:cNvCxnSpPr>
          <p:nvPr/>
        </p:nvCxnSpPr>
        <p:spPr>
          <a:xfrm>
            <a:off x="971600" y="188640"/>
            <a:ext cx="15750" cy="594928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224B91-4FFC-3F4D-83F2-DE4B8A890690}"/>
              </a:ext>
            </a:extLst>
          </p:cNvPr>
          <p:cNvCxnSpPr>
            <a:cxnSpLocks/>
          </p:cNvCxnSpPr>
          <p:nvPr/>
        </p:nvCxnSpPr>
        <p:spPr>
          <a:xfrm>
            <a:off x="971600" y="6137920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498B71B-2060-3140-B173-DFD79767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501" y="5921896"/>
            <a:ext cx="139700" cy="1397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67B403-533C-2748-8AE0-9215271E79D0}"/>
              </a:ext>
            </a:extLst>
          </p:cNvPr>
          <p:cNvCxnSpPr>
            <a:cxnSpLocks/>
          </p:cNvCxnSpPr>
          <p:nvPr/>
        </p:nvCxnSpPr>
        <p:spPr>
          <a:xfrm>
            <a:off x="670990" y="5304975"/>
            <a:ext cx="13223" cy="143536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1A97CD1-A7DE-7340-90EA-87BCDE70F9CC}"/>
              </a:ext>
            </a:extLst>
          </p:cNvPr>
          <p:cNvCxnSpPr>
            <a:cxnSpLocks/>
          </p:cNvCxnSpPr>
          <p:nvPr/>
        </p:nvCxnSpPr>
        <p:spPr>
          <a:xfrm>
            <a:off x="1239580" y="5304975"/>
            <a:ext cx="13223" cy="143536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82A206-AA65-FF45-B9BF-0BB449F3BEFF}"/>
              </a:ext>
            </a:extLst>
          </p:cNvPr>
          <p:cNvCxnSpPr/>
          <p:nvPr/>
        </p:nvCxnSpPr>
        <p:spPr>
          <a:xfrm>
            <a:off x="684213" y="6569968"/>
            <a:ext cx="575419" cy="0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FEC93E18-FF64-444A-83FE-00B48C43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50" y="6281936"/>
            <a:ext cx="393700" cy="2667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C3C4CF-7A84-5048-8E86-222CB6DA0C20}"/>
              </a:ext>
            </a:extLst>
          </p:cNvPr>
          <p:cNvCxnSpPr>
            <a:cxnSpLocks/>
          </p:cNvCxnSpPr>
          <p:nvPr/>
        </p:nvCxnSpPr>
        <p:spPr>
          <a:xfrm flipV="1">
            <a:off x="1873351" y="2969568"/>
            <a:ext cx="5722340" cy="249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DF9E8D-E8F8-2C4A-8DC7-29E3ED486452}"/>
              </a:ext>
            </a:extLst>
          </p:cNvPr>
          <p:cNvCxnSpPr>
            <a:cxnSpLocks/>
          </p:cNvCxnSpPr>
          <p:nvPr/>
        </p:nvCxnSpPr>
        <p:spPr>
          <a:xfrm>
            <a:off x="4441207" y="521296"/>
            <a:ext cx="0" cy="48588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60435CC-474F-1549-8B63-7AB65982BFE2}"/>
              </a:ext>
            </a:extLst>
          </p:cNvPr>
          <p:cNvCxnSpPr>
            <a:cxnSpLocks/>
          </p:cNvCxnSpPr>
          <p:nvPr/>
        </p:nvCxnSpPr>
        <p:spPr>
          <a:xfrm flipH="1">
            <a:off x="5004048" y="521296"/>
            <a:ext cx="12578" cy="48588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D8249F-A087-3941-A96D-82CE15F827A2}"/>
              </a:ext>
            </a:extLst>
          </p:cNvPr>
          <p:cNvCxnSpPr>
            <a:cxnSpLocks/>
          </p:cNvCxnSpPr>
          <p:nvPr/>
        </p:nvCxnSpPr>
        <p:spPr>
          <a:xfrm flipV="1">
            <a:off x="4437767" y="1457400"/>
            <a:ext cx="3440" cy="15404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E1C6538-80A6-9342-BFF0-D1563A5E6DC6}"/>
              </a:ext>
            </a:extLst>
          </p:cNvPr>
          <p:cNvCxnSpPr>
            <a:cxnSpLocks/>
          </p:cNvCxnSpPr>
          <p:nvPr/>
        </p:nvCxnSpPr>
        <p:spPr>
          <a:xfrm flipV="1">
            <a:off x="5004048" y="1457400"/>
            <a:ext cx="12578" cy="151466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C63E50-1E5A-E044-9DC8-DCB4F7BF5440}"/>
              </a:ext>
            </a:extLst>
          </p:cNvPr>
          <p:cNvCxnSpPr>
            <a:cxnSpLocks/>
          </p:cNvCxnSpPr>
          <p:nvPr/>
        </p:nvCxnSpPr>
        <p:spPr>
          <a:xfrm>
            <a:off x="971600" y="3977680"/>
            <a:ext cx="346272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FE5102-A153-0D49-B551-27B2EDA671C7}"/>
              </a:ext>
            </a:extLst>
          </p:cNvPr>
          <p:cNvCxnSpPr>
            <a:cxnSpLocks/>
          </p:cNvCxnSpPr>
          <p:nvPr/>
        </p:nvCxnSpPr>
        <p:spPr>
          <a:xfrm>
            <a:off x="978479" y="4409728"/>
            <a:ext cx="402556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4535064-0C76-E648-A58A-138F98E31CD8}"/>
              </a:ext>
            </a:extLst>
          </p:cNvPr>
          <p:cNvCxnSpPr>
            <a:cxnSpLocks/>
          </p:cNvCxnSpPr>
          <p:nvPr/>
        </p:nvCxnSpPr>
        <p:spPr>
          <a:xfrm>
            <a:off x="4427984" y="665312"/>
            <a:ext cx="575419" cy="0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Freeform 58">
            <a:extLst>
              <a:ext uri="{FF2B5EF4-FFF2-40B4-BE49-F238E27FC236}">
                <a16:creationId xmlns:a16="http://schemas.microsoft.com/office/drawing/2014/main" id="{71319769-508D-7A4C-954D-06BF2B95C1BA}"/>
              </a:ext>
            </a:extLst>
          </p:cNvPr>
          <p:cNvSpPr/>
          <p:nvPr/>
        </p:nvSpPr>
        <p:spPr>
          <a:xfrm>
            <a:off x="1239580" y="1384116"/>
            <a:ext cx="7881730" cy="295958"/>
          </a:xfrm>
          <a:custGeom>
            <a:avLst/>
            <a:gdLst>
              <a:gd name="connsiteX0" fmla="*/ 0 w 7881730"/>
              <a:gd name="connsiteY0" fmla="*/ 506895 h 506895"/>
              <a:gd name="connsiteX1" fmla="*/ 4532243 w 7881730"/>
              <a:gd name="connsiteY1" fmla="*/ 298174 h 506895"/>
              <a:gd name="connsiteX2" fmla="*/ 7881730 w 7881730"/>
              <a:gd name="connsiteY2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13364 h 513364"/>
              <a:gd name="connsiteX1" fmla="*/ 7881730 w 7881730"/>
              <a:gd name="connsiteY1" fmla="*/ 6469 h 513364"/>
              <a:gd name="connsiteX0" fmla="*/ 0 w 7881730"/>
              <a:gd name="connsiteY0" fmla="*/ 506895 h 506895"/>
              <a:gd name="connsiteX1" fmla="*/ 7881730 w 7881730"/>
              <a:gd name="connsiteY1" fmla="*/ 0 h 5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1730" h="506895">
                <a:moveTo>
                  <a:pt x="0" y="506895"/>
                </a:moveTo>
                <a:cubicBezTo>
                  <a:pt x="897835" y="39756"/>
                  <a:pt x="5045766" y="49695"/>
                  <a:pt x="7881730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6617B8-8E04-554A-B2A0-4F2977FD5AC2}"/>
              </a:ext>
            </a:extLst>
          </p:cNvPr>
          <p:cNvCxnSpPr>
            <a:cxnSpLocks/>
          </p:cNvCxnSpPr>
          <p:nvPr/>
        </p:nvCxnSpPr>
        <p:spPr>
          <a:xfrm flipV="1">
            <a:off x="4716016" y="1265457"/>
            <a:ext cx="0" cy="19194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7087ED9-3FEB-2847-8F3A-D9217FD54039}"/>
              </a:ext>
            </a:extLst>
          </p:cNvPr>
          <p:cNvCxnSpPr>
            <a:cxnSpLocks/>
          </p:cNvCxnSpPr>
          <p:nvPr/>
        </p:nvCxnSpPr>
        <p:spPr>
          <a:xfrm>
            <a:off x="8388423" y="2464236"/>
            <a:ext cx="1" cy="2809587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926E26ED-BDDC-4343-921B-5E58896D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73" y="3654929"/>
            <a:ext cx="241300" cy="215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0838CD0-A9D1-1840-9637-2EC56CBA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814" y="3785000"/>
            <a:ext cx="139700" cy="1397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14F9B99-D779-4D48-A5B3-16C930D70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967" y="4090965"/>
            <a:ext cx="812800" cy="254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2764BF5-C22E-6140-945C-D363DA054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608" y="359821"/>
            <a:ext cx="292100" cy="228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F17657B-7D7F-D94F-966B-DB9A36F79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480" y="2180099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576D224-D0B5-EA4F-900D-5CCA16317B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174" y="3924700"/>
            <a:ext cx="190500" cy="2413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9E0BECC-C829-3441-9C02-6EAA1D076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224" y="4377012"/>
            <a:ext cx="406400" cy="22860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0A5FFE7-8B3A-774F-9BD2-3256929897E0}"/>
              </a:ext>
            </a:extLst>
          </p:cNvPr>
          <p:cNvCxnSpPr>
            <a:cxnSpLocks/>
          </p:cNvCxnSpPr>
          <p:nvPr/>
        </p:nvCxnSpPr>
        <p:spPr>
          <a:xfrm>
            <a:off x="5010337" y="3615724"/>
            <a:ext cx="932620" cy="640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CF3B69A-4197-E84D-B94A-EC4891DAC518}"/>
              </a:ext>
            </a:extLst>
          </p:cNvPr>
          <p:cNvCxnSpPr>
            <a:cxnSpLocks/>
          </p:cNvCxnSpPr>
          <p:nvPr/>
        </p:nvCxnSpPr>
        <p:spPr>
          <a:xfrm>
            <a:off x="3705098" y="3611045"/>
            <a:ext cx="750407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3A9E9BDB-B696-EA46-808F-7D45C5778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7720" y="3000094"/>
            <a:ext cx="1638300" cy="533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1140F70-6FF0-AF4F-BC2F-A3C9DEB2B1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9840" y="3217697"/>
            <a:ext cx="419100" cy="2540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B9CF633-58FF-9A42-B889-401E085C90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933" y="1637476"/>
            <a:ext cx="723900" cy="25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1E0C04A-93BB-F048-A339-61C5B3C951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0184" y="1668633"/>
            <a:ext cx="355600" cy="2540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134476B0-9A56-2D44-A160-CD84BA2CCF97}"/>
              </a:ext>
            </a:extLst>
          </p:cNvPr>
          <p:cNvGrpSpPr/>
          <p:nvPr/>
        </p:nvGrpSpPr>
        <p:grpSpPr>
          <a:xfrm>
            <a:off x="2501048" y="293772"/>
            <a:ext cx="1385043" cy="612648"/>
            <a:chOff x="5609580" y="151748"/>
            <a:chExt cx="1385043" cy="612648"/>
          </a:xfrm>
        </p:grpSpPr>
        <p:sp>
          <p:nvSpPr>
            <p:cNvPr id="96" name="Rounded Rectangular Callout 95">
              <a:extLst>
                <a:ext uri="{FF2B5EF4-FFF2-40B4-BE49-F238E27FC236}">
                  <a16:creationId xmlns:a16="http://schemas.microsoft.com/office/drawing/2014/main" id="{7E9B269A-ECDC-DA45-89B9-C19744C52FFD}"/>
                </a:ext>
              </a:extLst>
            </p:cNvPr>
            <p:cNvSpPr/>
            <p:nvPr/>
          </p:nvSpPr>
          <p:spPr>
            <a:xfrm>
              <a:off x="5609580" y="151748"/>
              <a:ext cx="1385043" cy="612648"/>
            </a:xfrm>
            <a:prstGeom prst="wedgeRoundRectCallout">
              <a:avLst>
                <a:gd name="adj1" fmla="val 107963"/>
                <a:gd name="adj2" fmla="val 124047"/>
                <a:gd name="adj3" fmla="val 16667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334696B-9023-A346-A944-26D7F3FC0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69962" y="194663"/>
              <a:ext cx="787400" cy="533400"/>
            </a:xfrm>
            <a:prstGeom prst="rect">
              <a:avLst/>
            </a:prstGeom>
          </p:spPr>
        </p:pic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8837154A-6E22-6743-9F09-0231643A2F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95691" y="1299533"/>
            <a:ext cx="215900" cy="2286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A6BD5C0F-102F-6C4C-83C9-95022621FE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30591" y="1037857"/>
            <a:ext cx="546100" cy="2413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2B8F23A-8B09-1441-9BB7-895F5831F45C}"/>
              </a:ext>
            </a:extLst>
          </p:cNvPr>
          <p:cNvCxnSpPr>
            <a:cxnSpLocks/>
          </p:cNvCxnSpPr>
          <p:nvPr/>
        </p:nvCxnSpPr>
        <p:spPr>
          <a:xfrm flipH="1" flipV="1">
            <a:off x="6696174" y="1033519"/>
            <a:ext cx="2001" cy="192142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DEB9EDD-93D7-A145-AFAF-D71C68E999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35947" y="1684193"/>
            <a:ext cx="241300" cy="228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A6DA6F5-AEF3-4E49-9434-D6B9348E866E}"/>
              </a:ext>
            </a:extLst>
          </p:cNvPr>
          <p:cNvSpPr txBox="1"/>
          <p:nvPr/>
        </p:nvSpPr>
        <p:spPr>
          <a:xfrm>
            <a:off x="1799644" y="264163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a</a:t>
            </a:r>
            <a:r>
              <a:rPr lang="en-NL" i="1" dirty="0"/>
              <a:t>rbitrary datum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3CC3EF-4837-F24E-B199-A2790D10A67C}"/>
              </a:ext>
            </a:extLst>
          </p:cNvPr>
          <p:cNvCxnSpPr>
            <a:cxnSpLocks/>
          </p:cNvCxnSpPr>
          <p:nvPr/>
        </p:nvCxnSpPr>
        <p:spPr>
          <a:xfrm flipH="1" flipV="1">
            <a:off x="978479" y="474121"/>
            <a:ext cx="8871" cy="1220636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E5090C21-E5A9-594F-80CD-3E815D073A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790" y="405143"/>
            <a:ext cx="292100" cy="2413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1" name="Freeform 110">
            <a:extLst>
              <a:ext uri="{FF2B5EF4-FFF2-40B4-BE49-F238E27FC236}">
                <a16:creationId xmlns:a16="http://schemas.microsoft.com/office/drawing/2014/main" id="{C0DFCEC8-1085-9749-A6CC-11C0EAADD650}"/>
              </a:ext>
            </a:extLst>
          </p:cNvPr>
          <p:cNvSpPr/>
          <p:nvPr/>
        </p:nvSpPr>
        <p:spPr>
          <a:xfrm flipH="1">
            <a:off x="35496" y="1528132"/>
            <a:ext cx="670990" cy="172675"/>
          </a:xfrm>
          <a:custGeom>
            <a:avLst/>
            <a:gdLst>
              <a:gd name="connsiteX0" fmla="*/ 0 w 7881730"/>
              <a:gd name="connsiteY0" fmla="*/ 506895 h 506895"/>
              <a:gd name="connsiteX1" fmla="*/ 4532243 w 7881730"/>
              <a:gd name="connsiteY1" fmla="*/ 298174 h 506895"/>
              <a:gd name="connsiteX2" fmla="*/ 7881730 w 7881730"/>
              <a:gd name="connsiteY2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13364 h 513364"/>
              <a:gd name="connsiteX1" fmla="*/ 7881730 w 7881730"/>
              <a:gd name="connsiteY1" fmla="*/ 6469 h 513364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1730" h="506895">
                <a:moveTo>
                  <a:pt x="0" y="506895"/>
                </a:moveTo>
                <a:cubicBezTo>
                  <a:pt x="1948578" y="109721"/>
                  <a:pt x="5045766" y="49695"/>
                  <a:pt x="7881730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688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844676"/>
            <a:ext cx="7921251" cy="792161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4" y="1344612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484784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693C48-FEDA-C74E-9736-5FCAF9F39B6D}"/>
              </a:ext>
            </a:extLst>
          </p:cNvPr>
          <p:cNvGrpSpPr/>
          <p:nvPr/>
        </p:nvGrpSpPr>
        <p:grpSpPr>
          <a:xfrm>
            <a:off x="619125" y="1519564"/>
            <a:ext cx="7648575" cy="901374"/>
            <a:chOff x="619125" y="1828800"/>
            <a:chExt cx="7648575" cy="592138"/>
          </a:xfrm>
        </p:grpSpPr>
        <p:sp>
          <p:nvSpPr>
            <p:cNvPr id="59423" name="Freeform 31"/>
            <p:cNvSpPr>
              <a:spLocks/>
            </p:cNvSpPr>
            <p:nvPr/>
          </p:nvSpPr>
          <p:spPr bwMode="auto">
            <a:xfrm>
              <a:off x="619125" y="1828800"/>
              <a:ext cx="3686175" cy="571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2" y="360"/>
                </a:cxn>
              </a:cxnLst>
              <a:rect l="0" t="0" r="r" b="b"/>
              <a:pathLst>
                <a:path w="2322" h="360">
                  <a:moveTo>
                    <a:pt x="0" y="0"/>
                  </a:moveTo>
                  <a:cubicBezTo>
                    <a:pt x="504" y="24"/>
                    <a:pt x="2064" y="30"/>
                    <a:pt x="2322" y="36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35" name="Freeform 43"/>
            <p:cNvSpPr>
              <a:spLocks/>
            </p:cNvSpPr>
            <p:nvPr/>
          </p:nvSpPr>
          <p:spPr bwMode="auto">
            <a:xfrm flipH="1">
              <a:off x="4581525" y="1849438"/>
              <a:ext cx="3686175" cy="571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22" y="360"/>
                </a:cxn>
              </a:cxnLst>
              <a:rect l="0" t="0" r="r" b="b"/>
              <a:pathLst>
                <a:path w="2322" h="360">
                  <a:moveTo>
                    <a:pt x="0" y="0"/>
                  </a:moveTo>
                  <a:cubicBezTo>
                    <a:pt x="504" y="24"/>
                    <a:pt x="2064" y="30"/>
                    <a:pt x="2322" y="36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49FCB5-DD70-C444-AD57-1808244EA4D6}"/>
              </a:ext>
            </a:extLst>
          </p:cNvPr>
          <p:cNvGrpSpPr/>
          <p:nvPr/>
        </p:nvGrpSpPr>
        <p:grpSpPr>
          <a:xfrm>
            <a:off x="899592" y="1841826"/>
            <a:ext cx="7416824" cy="723077"/>
            <a:chOff x="899592" y="1700808"/>
            <a:chExt cx="7416824" cy="864096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2627784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059832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491880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/>
            <p:cNvCxnSpPr/>
            <p:nvPr/>
          </p:nvCxnSpPr>
          <p:spPr>
            <a:xfrm>
              <a:off x="2195736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23928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763688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331640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899592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588224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020272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7452320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7884368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8316416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6156176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724128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292080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860032" y="1700808"/>
              <a:ext cx="0" cy="8640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  <p:sp>
        <p:nvSpPr>
          <p:cNvPr id="53" name="Rectangle 5" descr="Zig zag">
            <a:extLst>
              <a:ext uri="{FF2B5EF4-FFF2-40B4-BE49-F238E27FC236}">
                <a16:creationId xmlns:a16="http://schemas.microsoft.com/office/drawing/2014/main" id="{AF1A8D42-F7CF-8C47-832A-4058A5644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846475"/>
            <a:ext cx="7919744" cy="346075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959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err="1">
                <a:latin typeface="Times New Roman" pitchFamily="18" charset="0"/>
              </a:rPr>
              <a:t>Hantush</a:t>
            </a:r>
            <a:r>
              <a:rPr lang="en-US" sz="2400" dirty="0">
                <a:latin typeface="Times New Roman" pitchFamily="18" charset="0"/>
              </a:rPr>
              <a:t> (1955)</a:t>
            </a: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7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41728</TotalTime>
  <Words>450</Words>
  <Application>Microsoft Macintosh PowerPoint</Application>
  <PresentationFormat>On-screen Show (4:3)</PresentationFormat>
  <Paragraphs>102</Paragraphs>
  <Slides>27</Slides>
  <Notes>16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News Gothic MT</vt:lpstr>
      <vt:lpstr>Symbol</vt:lpstr>
      <vt:lpstr>Times New Roman</vt:lpstr>
      <vt:lpstr>Wingdings 2</vt:lpstr>
      <vt:lpstr>Breeze</vt:lpstr>
      <vt:lpstr>Equation</vt:lpstr>
      <vt:lpstr>Transient flow to wells</vt:lpstr>
      <vt:lpstr>PowerPoint Presentation</vt:lpstr>
      <vt:lpstr>PowerPoint Presentation</vt:lpstr>
      <vt:lpstr>PowerPoint Presentation</vt:lpstr>
      <vt:lpstr>Governing partial differential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Drawdown in the center of the square over time</vt:lpstr>
      <vt:lpstr>Drawdown contours</vt:lpstr>
      <vt:lpstr>PowerPoint Presentation</vt:lpstr>
      <vt:lpstr>Excercise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174</cp:revision>
  <dcterms:created xsi:type="dcterms:W3CDTF">2003-05-18T20:01:31Z</dcterms:created>
  <dcterms:modified xsi:type="dcterms:W3CDTF">2021-01-17T17:24:19Z</dcterms:modified>
</cp:coreProperties>
</file>